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16"/>
  </p:notesMasterIdLst>
  <p:sldIdLst>
    <p:sldId id="256" r:id="rId2"/>
    <p:sldId id="283" r:id="rId3"/>
    <p:sldId id="261" r:id="rId4"/>
    <p:sldId id="286" r:id="rId5"/>
    <p:sldId id="284" r:id="rId6"/>
    <p:sldId id="260" r:id="rId7"/>
    <p:sldId id="282" r:id="rId8"/>
    <p:sldId id="288" r:id="rId9"/>
    <p:sldId id="287" r:id="rId10"/>
    <p:sldId id="290" r:id="rId11"/>
    <p:sldId id="289" r:id="rId12"/>
    <p:sldId id="291" r:id="rId13"/>
    <p:sldId id="292" r:id="rId14"/>
    <p:sldId id="278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20000"/>
      </a:spcBef>
      <a:spcAft>
        <a:spcPct val="0"/>
      </a:spcAft>
      <a:buClr>
        <a:srgbClr val="E66C7D"/>
      </a:buClr>
      <a:buSzPct val="95000"/>
      <a:buFont typeface="Wingdings 2" pitchFamily="18" charset="2"/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rgbClr val="E66C7D"/>
      </a:buClr>
      <a:buSzPct val="95000"/>
      <a:buFont typeface="Wingdings 2" pitchFamily="18" charset="2"/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rgbClr val="E66C7D"/>
      </a:buClr>
      <a:buSzPct val="95000"/>
      <a:buFont typeface="Wingdings 2" pitchFamily="18" charset="2"/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rgbClr val="E66C7D"/>
      </a:buClr>
      <a:buSzPct val="95000"/>
      <a:buFont typeface="Wingdings 2" pitchFamily="18" charset="2"/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rgbClr val="E66C7D"/>
      </a:buClr>
      <a:buSzPct val="95000"/>
      <a:buFont typeface="Wingdings 2" pitchFamily="18" charset="2"/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660033"/>
    <a:srgbClr val="003366"/>
    <a:srgbClr val="000099"/>
    <a:srgbClr val="FF0000"/>
    <a:srgbClr val="666699"/>
    <a:srgbClr val="292929"/>
    <a:srgbClr val="1C1C1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1" autoAdjust="0"/>
  </p:normalViewPr>
  <p:slideViewPr>
    <p:cSldViewPr>
      <p:cViewPr varScale="1">
        <p:scale>
          <a:sx n="64" d="100"/>
          <a:sy n="64" d="100"/>
        </p:scale>
        <p:origin x="-6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microsoft.com/office/2006/relationships/legacyDiagramText" Target="legacyDiagramText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093C4063-9AC5-4FAB-8AED-EAE12846A024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2B1D94F3-124E-4627-BC44-EC3722F7C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4DB363-68DA-4571-81C7-7C4DEED40ED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25EA649E-EF3C-4717-8477-2E4DE666B410}" type="slidenum">
              <a:rPr lang="ru-RU" sz="1200">
                <a:latin typeface="+mn-lt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9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CB3BB-869A-436A-AA8B-2FF09C93EE72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EE7EC-A067-4FEB-823F-49DD78623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A2798-1A54-4E4D-A740-CB913342915D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87AF1-1996-4EED-A016-7CBEB70F0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18680-25B2-4CD5-A009-8AF1B94C39BF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13DF2-91DC-4189-85B5-F74F2A3B1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8F085-0116-4C6A-9265-323089E45299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6D77E-CD7B-4B4F-A60B-2622D0D0C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AA6BC-B61E-4023-ADAB-E850029C65D1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B8CC6-8145-4A2E-9C35-5479D8CF3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1FD0A-4F9C-4CCB-AA90-DEF1DB22BFAD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BA2F1-C3B9-4D72-96B6-2C77254A3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A2438-FE73-4DCA-A141-9F5211249493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1D916-6137-442F-8206-145AAF215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F7268-BBC5-4C45-9A68-CB205DCC2FDF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874D1-CE7E-45F1-9900-A07A0BB43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3CFE5-29C0-49E2-AA36-96B9E94E36CA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28E4-4ECA-4856-A959-2E698F374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F6DB1-59A0-4D9B-83FD-14B74342B62B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532F5-D5FE-4069-9290-ADDACFB6B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469D-47C8-4350-9B43-25DF7D606348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C302C-9AB6-41BB-974E-323C47E1F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3BBB13-D847-4877-8218-0B32859D95CC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B6C572-F81C-4713-BEC2-1C7A9B6A0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39" r:id="rId2"/>
    <p:sldLayoutId id="2147484141" r:id="rId3"/>
    <p:sldLayoutId id="2147484138" r:id="rId4"/>
    <p:sldLayoutId id="2147484137" r:id="rId5"/>
    <p:sldLayoutId id="2147484136" r:id="rId6"/>
    <p:sldLayoutId id="2147484135" r:id="rId7"/>
    <p:sldLayoutId id="2147484134" r:id="rId8"/>
    <p:sldLayoutId id="2147484142" r:id="rId9"/>
    <p:sldLayoutId id="2147484133" r:id="rId10"/>
    <p:sldLayoutId id="2147484132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imgres?q=%D0%BF%D0%BE%D0%BB%D1%83%D1%87%D0%B5%D0%BD%D0%B8%D0%B5+%D0%BC%D0%B5%D1%82%D0%B0%D0%BB%D0%BB%D0%BE%D0%B2+%D1%84%D0%BE%D1%82%D0%BE&amp;hl=ru&amp;newwindow=1&amp;rlz=1W1ADRA_ruRU450&amp;biw=1396&amp;bih=621&amp;tbm=isch&amp;tbnid=x10koxyu5W0bPM:&amp;imgrefurl=http://repartee.ru/2012/01/chyornye-metally/&amp;docid=M3f0yhbVXXKNGM&amp;imgurl=http://repartee.ru/wp-content/uploads/2012/01/%D0%A7%D1%91%D1%80%D0%BD%D1%8B%D0%B5-%D0%BC%D0%B5%D1%82%D0%B0%D0%BB%D0%BB%D1%8B-300x210.jpg&amp;w=300&amp;h=210&amp;ei=jHQlT7XrN4Wf-wbcsbjQCA&amp;zoom=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ru/imgres?q=%D0%BC%D0%B5%D0%B4%D1%8C+%D1%84%D0%BE%D1%82%D0%BE&amp;hl=ru&amp;newwindow=1&amp;rlz=1W1ADRA_ruRU450&amp;biw=1396&amp;bih=621&amp;tbm=isch&amp;tbnid=yCOKgEWhPTk7OM:&amp;imgrefurl=http://www.mineral-land.com/samples/copper.html&amp;docid=RuJW0_SkK6XOMM&amp;imgurl=http://www.mineral-land.com/Images/copper_3_360_230.jpg&amp;w=360&amp;h=230&amp;ei=CXMlT6ehOJGr-gaH2-jQCA&amp;zoom=1&amp;iact=rc&amp;dur=681&amp;sig=100269976782088885168&amp;page=2&amp;tbnh=136&amp;tbnw=183&amp;start=21&amp;ndsp=26&amp;ved=1t:429,r:9,s:21&amp;tx=71&amp;ty=8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ru/imgres?q=%D0%BC%D0%B5%D0%B4%D1%8C+%D0%BA%D0%B0%D1%80%D1%82%D0%B8%D0%BD%D0%BA%D0%B8&amp;hl=ru&amp;newwindow=1&amp;sa=X&amp;rlz=1W1ADRA_ruRU450&amp;biw=1396&amp;bih=621&amp;tbm=isch&amp;prmd=imvns&amp;tbnid=kNjma_Om3nFaZM:&amp;imgrefurl=http://avtoz-nn.ru/element/03/18/med-metall-elektrotexniki/default.htm&amp;docid=IZeyxH25JkfJrM&amp;imgurl=http://avtoz-nn.ru/element/content/uploads/2010/03/1261678263_cuprum.jpg&amp;w=659&amp;h=541&amp;ei=qqwiT5uiA4HP-gaC0OSVAg&amp;zoom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2924944"/>
            <a:ext cx="4211960" cy="3528245"/>
          </a:xfrm>
        </p:spPr>
        <p:txBody>
          <a:bodyPr/>
          <a:lstStyle/>
          <a:p>
            <a:pPr marR="0" algn="just" eaLnBrk="1" hangingPunct="1">
              <a:lnSpc>
                <a:spcPct val="150000"/>
              </a:lnSpc>
            </a:pPr>
            <a:r>
              <a:rPr lang="ru-RU" sz="2200" dirty="0" smtClean="0">
                <a:latin typeface="Arial" charset="0"/>
                <a:cs typeface="Arial" charset="0"/>
              </a:rPr>
              <a:t>                                     </a:t>
            </a:r>
            <a:r>
              <a:rPr lang="ru-RU" sz="2400" dirty="0" err="1" smtClean="0">
                <a:latin typeface="Arial" charset="0"/>
                <a:cs typeface="Aharoni" pitchFamily="2" charset="-79"/>
              </a:rPr>
              <a:t>Помогайбина</a:t>
            </a:r>
            <a:r>
              <a:rPr lang="ru-RU" sz="2400" dirty="0" smtClean="0">
                <a:latin typeface="Arial" charset="0"/>
                <a:cs typeface="Aharoni" pitchFamily="2" charset="-79"/>
              </a:rPr>
              <a:t> </a:t>
            </a:r>
          </a:p>
          <a:p>
            <a:pPr marR="0" algn="just" eaLnBrk="1" hangingPunct="1">
              <a:lnSpc>
                <a:spcPct val="150000"/>
              </a:lnSpc>
            </a:pPr>
            <a:r>
              <a:rPr lang="ru-RU" sz="2400" dirty="0" smtClean="0">
                <a:latin typeface="Arial" charset="0"/>
                <a:cs typeface="Aharoni" pitchFamily="2" charset="-79"/>
              </a:rPr>
              <a:t>Наталья Петровна </a:t>
            </a:r>
            <a:r>
              <a:rPr lang="ru-RU" sz="2400" dirty="0" smtClean="0">
                <a:cs typeface="Aharoni" pitchFamily="2" charset="-79"/>
              </a:rPr>
              <a:t>учитель химии ГБОУ СОШ №7 «ОЦ»</a:t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  г.о. Новокуйбышевск 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sz="2400" dirty="0" smtClean="0">
                <a:cs typeface="Aharoni" pitchFamily="2" charset="-79"/>
              </a:rPr>
              <a:t>Самарской области</a:t>
            </a:r>
          </a:p>
          <a:p>
            <a:pPr marR="0" algn="l" eaLnBrk="1" hangingPunct="1">
              <a:lnSpc>
                <a:spcPct val="80000"/>
              </a:lnSpc>
            </a:pPr>
            <a:endParaRPr lang="ru-RU" sz="2200" dirty="0" smtClean="0">
              <a:latin typeface="Arial" charset="0"/>
              <a:cs typeface="Arial" charset="0"/>
            </a:endParaRPr>
          </a:p>
          <a:p>
            <a:pPr marR="0" eaLnBrk="1" hangingPunct="1">
              <a:lnSpc>
                <a:spcPct val="80000"/>
              </a:lnSpc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R="0" eaLnBrk="1" hangingPunct="1">
              <a:lnSpc>
                <a:spcPct val="80000"/>
              </a:lnSpc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R="0" eaLnBrk="1" hangingPunct="1">
              <a:lnSpc>
                <a:spcPct val="80000"/>
              </a:lnSpc>
            </a:pPr>
            <a:endParaRPr lang="ru-RU" sz="700" dirty="0" smtClean="0"/>
          </a:p>
        </p:txBody>
      </p:sp>
      <p:sp>
        <p:nvSpPr>
          <p:cNvPr id="14338" name="Rectangle 7"/>
          <p:cNvSpPr>
            <a:spLocks noChangeArrowheads="1"/>
          </p:cNvSpPr>
          <p:nvPr/>
        </p:nvSpPr>
        <p:spPr bwMode="auto">
          <a:xfrm>
            <a:off x="2627313" y="6381750"/>
            <a:ext cx="3744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/>
              <a:t>Г</a:t>
            </a:r>
            <a:r>
              <a:rPr lang="ru-RU" sz="1800"/>
              <a:t>. Новокуйбышевск, 2012</a:t>
            </a:r>
          </a:p>
        </p:txBody>
      </p:sp>
      <p:sp>
        <p:nvSpPr>
          <p:cNvPr id="14339" name="Rectangle 9"/>
          <p:cNvSpPr>
            <a:spLocks noChangeArrowheads="1"/>
          </p:cNvSpPr>
          <p:nvPr/>
        </p:nvSpPr>
        <p:spPr bwMode="auto">
          <a:xfrm>
            <a:off x="323850" y="1844675"/>
            <a:ext cx="8712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800"/>
              <a:t> </a:t>
            </a:r>
            <a:r>
              <a:rPr lang="ru-RU" sz="4800"/>
              <a:t>Железо и его соединения</a:t>
            </a:r>
          </a:p>
        </p:txBody>
      </p:sp>
      <p:pic>
        <p:nvPicPr>
          <p:cNvPr id="14340" name="rg_hi" descr="http://t0.gstatic.com/images?q=tbn:ANd9GcTV0OacawbFIzOj2O1Agt1On-S8BihF7ax9W3RTEhIw-UIcCoQ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2852738"/>
            <a:ext cx="3455988" cy="2962275"/>
          </a:xfrm>
          <a:prstGeom prst="rect">
            <a:avLst/>
          </a:prstGeom>
          <a:solidFill>
            <a:srgbClr val="7865D5"/>
          </a:solidFill>
          <a:ln w="19050">
            <a:solidFill>
              <a:srgbClr val="66669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solidFill>
                  <a:schemeClr val="tx1"/>
                </a:solidFill>
                <a:latin typeface="Arial" charset="0"/>
              </a:rPr>
              <a:t>№1. Осуществите превращения: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0" y="2565400"/>
            <a:ext cx="9144000" cy="37592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200" smtClean="0">
                <a:latin typeface="Arial" charset="0"/>
              </a:rPr>
              <a:t>	</a:t>
            </a:r>
            <a:r>
              <a:rPr lang="en-US" sz="3200" smtClean="0">
                <a:latin typeface="Arial" charset="0"/>
              </a:rPr>
              <a:t>Fe </a:t>
            </a:r>
            <a:r>
              <a:rPr lang="ru-RU" sz="3200" smtClean="0">
                <a:latin typeface="Arial" charset="0"/>
              </a:rPr>
              <a:t>→ </a:t>
            </a:r>
            <a:r>
              <a:rPr lang="en-US" sz="3200" smtClean="0">
                <a:latin typeface="Arial" charset="0"/>
              </a:rPr>
              <a:t>FeS</a:t>
            </a:r>
            <a:r>
              <a:rPr lang="ru-RU" sz="3200" smtClean="0">
                <a:latin typeface="Arial" charset="0"/>
              </a:rPr>
              <a:t>0</a:t>
            </a:r>
            <a:r>
              <a:rPr lang="ru-RU" sz="2000" smtClean="0">
                <a:latin typeface="Arial" charset="0"/>
              </a:rPr>
              <a:t>4</a:t>
            </a:r>
            <a:r>
              <a:rPr lang="ru-RU" sz="3200" smtClean="0">
                <a:latin typeface="Arial" charset="0"/>
              </a:rPr>
              <a:t>  → </a:t>
            </a:r>
            <a:r>
              <a:rPr lang="en-US" sz="3200" smtClean="0">
                <a:latin typeface="Arial" charset="0"/>
              </a:rPr>
              <a:t>Fe</a:t>
            </a:r>
            <a:r>
              <a:rPr lang="ru-RU" sz="3200" smtClean="0">
                <a:latin typeface="Arial" charset="0"/>
              </a:rPr>
              <a:t>(</a:t>
            </a:r>
            <a:r>
              <a:rPr lang="en-US" sz="3200" smtClean="0">
                <a:latin typeface="Arial" charset="0"/>
              </a:rPr>
              <a:t>OH</a:t>
            </a:r>
            <a:r>
              <a:rPr lang="ru-RU" sz="3200" smtClean="0">
                <a:latin typeface="Arial" charset="0"/>
              </a:rPr>
              <a:t>)</a:t>
            </a:r>
            <a:r>
              <a:rPr lang="ru-RU" sz="2000" smtClean="0">
                <a:latin typeface="Arial" charset="0"/>
              </a:rPr>
              <a:t>2</a:t>
            </a:r>
            <a:r>
              <a:rPr lang="ru-RU" sz="3200" smtClean="0">
                <a:latin typeface="Arial" charset="0"/>
              </a:rPr>
              <a:t> → </a:t>
            </a:r>
            <a:r>
              <a:rPr lang="en-US" sz="3200" smtClean="0">
                <a:latin typeface="Arial" charset="0"/>
              </a:rPr>
              <a:t>Fe</a:t>
            </a:r>
            <a:r>
              <a:rPr lang="ru-RU" sz="3200" smtClean="0">
                <a:latin typeface="Arial" charset="0"/>
              </a:rPr>
              <a:t>(</a:t>
            </a:r>
            <a:r>
              <a:rPr lang="en-US" sz="3200" smtClean="0">
                <a:latin typeface="Arial" charset="0"/>
              </a:rPr>
              <a:t>OH</a:t>
            </a:r>
            <a:r>
              <a:rPr lang="ru-RU" sz="3200" smtClean="0">
                <a:latin typeface="Arial" charset="0"/>
              </a:rPr>
              <a:t>)</a:t>
            </a:r>
            <a:r>
              <a:rPr lang="ru-RU" sz="2000" smtClean="0">
                <a:latin typeface="Arial" charset="0"/>
              </a:rPr>
              <a:t>3</a:t>
            </a:r>
            <a:r>
              <a:rPr lang="ru-RU" sz="3200" smtClean="0">
                <a:latin typeface="Arial" charset="0"/>
              </a:rPr>
              <a:t>→</a:t>
            </a:r>
            <a:r>
              <a:rPr lang="en-US" sz="3200" smtClean="0">
                <a:latin typeface="Arial" charset="0"/>
              </a:rPr>
              <a:t>FeCl</a:t>
            </a:r>
            <a:r>
              <a:rPr lang="ru-RU" sz="2000" smtClean="0">
                <a:latin typeface="Arial" charset="0"/>
              </a:rPr>
              <a:t>3</a:t>
            </a:r>
            <a:r>
              <a:rPr lang="ru-RU" sz="3200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250825" y="404813"/>
            <a:ext cx="8497888" cy="1355725"/>
          </a:xfrm>
        </p:spPr>
        <p:txBody>
          <a:bodyPr/>
          <a:lstStyle/>
          <a:p>
            <a:r>
              <a:rPr lang="ru-RU" sz="3200" smtClean="0">
                <a:solidFill>
                  <a:schemeClr val="tx1"/>
                </a:solidFill>
                <a:latin typeface="Arial" charset="0"/>
              </a:rPr>
              <a:t>№2. Как, исходя из сульфата железа (II),   </a:t>
            </a:r>
            <a:br>
              <a:rPr lang="ru-RU" sz="3200" smtClean="0">
                <a:solidFill>
                  <a:schemeClr val="tx1"/>
                </a:solidFill>
                <a:latin typeface="Arial" charset="0"/>
              </a:rPr>
            </a:br>
            <a:r>
              <a:rPr lang="ru-RU" sz="3200" smtClean="0">
                <a:solidFill>
                  <a:schemeClr val="tx1"/>
                </a:solidFill>
                <a:latin typeface="Arial" charset="0"/>
              </a:rPr>
              <a:t>        получить:</a:t>
            </a:r>
            <a:endParaRPr lang="ru-RU" sz="3200" smtClean="0">
              <a:latin typeface="Arial" charset="0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971550" y="1989138"/>
            <a:ext cx="8172450" cy="4335462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ru-RU" sz="3200" smtClean="0">
                <a:latin typeface="Arial" charset="0"/>
              </a:rPr>
              <a:t>     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3200" smtClean="0">
                <a:latin typeface="Arial" charset="0"/>
              </a:rPr>
              <a:t>а) хлорид железа (II);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3200" smtClean="0">
                <a:latin typeface="Arial" charset="0"/>
              </a:rPr>
              <a:t>    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3200" smtClean="0">
                <a:latin typeface="Arial" charset="0"/>
              </a:rPr>
              <a:t>б) нитрат железа (II)?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3200" smtClean="0">
                <a:latin typeface="Arial" charset="0"/>
              </a:rPr>
              <a:t>     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3200" smtClean="0">
                <a:latin typeface="Arial" charset="0"/>
              </a:rPr>
              <a:t>Напишите уравнения соответствующих                реакций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smtClean="0">
                <a:solidFill>
                  <a:schemeClr val="tx1"/>
                </a:solidFill>
                <a:latin typeface="Arial" charset="0"/>
              </a:rPr>
              <a:t>Задача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914400" y="2492375"/>
            <a:ext cx="8229600" cy="3813175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ru-RU" sz="3200" smtClean="0">
                <a:latin typeface="Arial" charset="0"/>
              </a:rPr>
              <a:t>Для опыта взяли 7 г железа и 18 г хлора.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3200" smtClean="0">
                <a:latin typeface="Arial" charset="0"/>
              </a:rPr>
              <a:t>Какая масса хлорида железа (III)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3200" smtClean="0">
                <a:latin typeface="Arial" charset="0"/>
              </a:rPr>
              <a:t>образовалась?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solidFill>
                  <a:schemeClr val="tx1"/>
                </a:solidFill>
                <a:latin typeface="Arial" charset="0"/>
              </a:rPr>
              <a:t>№4. Осуществите превращения: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 flipH="1">
            <a:off x="457200" y="1935163"/>
            <a:ext cx="8229600" cy="4389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3200" smtClean="0">
                <a:latin typeface="Arial" charset="0"/>
              </a:rPr>
              <a:t>                                                                 X</a:t>
            </a:r>
            <a:r>
              <a:rPr lang="en-US" sz="1800" smtClean="0">
                <a:latin typeface="Arial" charset="0"/>
              </a:rPr>
              <a:t>1</a:t>
            </a:r>
          </a:p>
          <a:p>
            <a:pPr>
              <a:buFont typeface="Wingdings 2" pitchFamily="18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+ NaOH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↑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3200" smtClean="0">
                <a:latin typeface="Arial" charset="0"/>
              </a:rPr>
              <a:t>Zn</a:t>
            </a:r>
            <a:r>
              <a:rPr lang="ru-RU" sz="3200" smtClean="0">
                <a:latin typeface="Arial" charset="0"/>
              </a:rPr>
              <a:t> </a:t>
            </a:r>
            <a:r>
              <a:rPr lang="en-US" sz="3200" smtClean="0">
                <a:latin typeface="Arial" charset="0"/>
              </a:rPr>
              <a:t>Cl</a:t>
            </a:r>
            <a:r>
              <a:rPr lang="en-US" sz="2400" smtClean="0">
                <a:latin typeface="Arial" charset="0"/>
              </a:rPr>
              <a:t>2</a:t>
            </a:r>
            <a:r>
              <a:rPr lang="en-US" sz="3200" smtClean="0">
                <a:latin typeface="Arial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←</a:t>
            </a:r>
            <a:r>
              <a:rPr lang="en-US" sz="3200" smtClean="0">
                <a:latin typeface="Arial" charset="0"/>
              </a:rPr>
              <a:t> Zn</a:t>
            </a:r>
            <a:r>
              <a:rPr lang="ru-RU" sz="3200" smtClean="0">
                <a:latin typeface="Arial" charset="0"/>
              </a:rPr>
              <a:t>→ </a:t>
            </a:r>
            <a:r>
              <a:rPr lang="en-US" sz="3200" smtClean="0">
                <a:latin typeface="Arial" charset="0"/>
              </a:rPr>
              <a:t>Zn(N</a:t>
            </a:r>
            <a:r>
              <a:rPr lang="ru-RU" sz="3200" smtClean="0">
                <a:latin typeface="Arial" charset="0"/>
              </a:rPr>
              <a:t>0</a:t>
            </a:r>
            <a:r>
              <a:rPr lang="ru-RU" sz="2000" smtClean="0">
                <a:latin typeface="Arial" charset="0"/>
              </a:rPr>
              <a:t>3</a:t>
            </a:r>
            <a:r>
              <a:rPr lang="en-US" sz="3200" smtClean="0">
                <a:latin typeface="Arial" charset="0"/>
              </a:rPr>
              <a:t>)</a:t>
            </a:r>
            <a:r>
              <a:rPr lang="ru-RU" sz="2000" smtClean="0">
                <a:latin typeface="Arial" charset="0"/>
              </a:rPr>
              <a:t>2</a:t>
            </a:r>
            <a:r>
              <a:rPr lang="ru-RU" sz="3200" smtClean="0">
                <a:latin typeface="Arial" charset="0"/>
              </a:rPr>
              <a:t>  → </a:t>
            </a:r>
            <a:r>
              <a:rPr lang="en-US" sz="3200" smtClean="0">
                <a:latin typeface="Arial" charset="0"/>
              </a:rPr>
              <a:t>Zn </a:t>
            </a:r>
            <a:r>
              <a:rPr lang="ru-RU" sz="3200" smtClean="0">
                <a:latin typeface="Arial" charset="0"/>
              </a:rPr>
              <a:t>(</a:t>
            </a:r>
            <a:r>
              <a:rPr lang="en-US" sz="3200" smtClean="0">
                <a:latin typeface="Arial" charset="0"/>
              </a:rPr>
              <a:t>OH</a:t>
            </a:r>
            <a:r>
              <a:rPr lang="ru-RU" sz="3200" smtClean="0">
                <a:latin typeface="Arial" charset="0"/>
              </a:rPr>
              <a:t>)</a:t>
            </a:r>
            <a:r>
              <a:rPr lang="ru-RU" sz="2000" smtClean="0">
                <a:latin typeface="Arial" charset="0"/>
              </a:rPr>
              <a:t>2</a:t>
            </a:r>
            <a:r>
              <a:rPr lang="ru-RU" sz="3200" smtClean="0">
                <a:latin typeface="Arial" charset="0"/>
              </a:rPr>
              <a:t> →</a:t>
            </a:r>
            <a:r>
              <a:rPr lang="en-US" sz="3200" smtClean="0">
                <a:latin typeface="Arial" charset="0"/>
              </a:rPr>
              <a:t>ZnO</a:t>
            </a:r>
            <a:endParaRPr lang="ru-RU" sz="3200" smtClean="0">
              <a:latin typeface="Arial" charset="0"/>
            </a:endParaRP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1547813" y="692150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V="1">
            <a:off x="8101013" y="2997200"/>
            <a:ext cx="0" cy="79216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7885113" y="3789363"/>
            <a:ext cx="38735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73050" indent="-273050"/>
            <a:r>
              <a:rPr lang="en-US"/>
              <a:t>↓</a:t>
            </a:r>
            <a:endParaRPr lang="ru-RU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7885113" y="4437063"/>
            <a:ext cx="5969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73050" indent="-273050"/>
            <a:r>
              <a:rPr lang="en-US"/>
              <a:t>X</a:t>
            </a:r>
            <a:r>
              <a:rPr lang="en-US" sz="2000"/>
              <a:t>2</a:t>
            </a:r>
            <a:endParaRPr lang="ru-RU" sz="2000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6300788" y="3933825"/>
            <a:ext cx="16637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73050" indent="-273050"/>
            <a:r>
              <a:rPr lang="en-US" sz="2400"/>
              <a:t>+ Ca(OH)</a:t>
            </a:r>
            <a:r>
              <a:rPr lang="en-US" sz="900"/>
              <a:t>2</a:t>
            </a:r>
            <a:endParaRPr lang="ru-RU" sz="90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549275"/>
            <a:ext cx="7962900" cy="139541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5400" dirty="0">
              <a:latin typeface="Book Antiqua" pitchFamily="18" charset="0"/>
            </a:endParaRPr>
          </a:p>
        </p:txBody>
      </p:sp>
      <p:sp>
        <p:nvSpPr>
          <p:cNvPr id="2662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412776"/>
            <a:ext cx="7776000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72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Book Antiqua" pitchFamily="18" charset="0"/>
              </a:rPr>
              <a:t>Спасибо за внимание!</a:t>
            </a:r>
            <a:endParaRPr lang="ru-RU" sz="720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26628" name="Рисунок 7" descr="http://t2.gstatic.com/images?q=tbn:ANd9GcTGCfhT4YD3WDwm9vuHrgMRvYjPrextf4ZiVw_TyMtw4tTwY1w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3500438"/>
            <a:ext cx="3744913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4294967295"/>
          </p:nvPr>
        </p:nvSpPr>
        <p:spPr>
          <a:xfrm>
            <a:off x="323850" y="404813"/>
            <a:ext cx="8389938" cy="5903912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ru-RU" sz="4000" b="1" dirty="0" smtClean="0">
                <a:latin typeface="Arial" charset="0"/>
              </a:rPr>
              <a:t>Химические свойства железа</a:t>
            </a:r>
            <a:endParaRPr lang="ru-RU" sz="3600" b="1" dirty="0" smtClean="0">
              <a:latin typeface="Arial" charset="0"/>
            </a:endParaRPr>
          </a:p>
          <a:p>
            <a:pPr marL="495300" indent="-495300">
              <a:buClr>
                <a:schemeClr val="tx1"/>
              </a:buClr>
              <a:buFont typeface="Wingdings 2" pitchFamily="18" charset="2"/>
              <a:buAutoNum type="arabicParenR"/>
            </a:pPr>
            <a:r>
              <a:rPr lang="ru-RU" sz="3200" dirty="0" smtClean="0">
                <a:latin typeface="Arial" charset="0"/>
              </a:rPr>
              <a:t>Взаимодействие с галогенами:</a:t>
            </a:r>
            <a:br>
              <a:rPr lang="ru-RU" sz="3200" dirty="0" smtClean="0">
                <a:latin typeface="Arial" charset="0"/>
              </a:rPr>
            </a:br>
            <a:r>
              <a:rPr lang="ru-RU" sz="3200" b="1" dirty="0" smtClean="0">
                <a:latin typeface="Arial" charset="0"/>
              </a:rPr>
              <a:t>2 </a:t>
            </a:r>
            <a:r>
              <a:rPr lang="en-US" sz="3200" b="1" dirty="0" smtClean="0">
                <a:latin typeface="Arial" charset="0"/>
              </a:rPr>
              <a:t>Fe</a:t>
            </a:r>
            <a:r>
              <a:rPr lang="ru-RU" sz="3200" b="1" dirty="0" smtClean="0">
                <a:latin typeface="Arial" charset="0"/>
              </a:rPr>
              <a:t> + 3Сl</a:t>
            </a:r>
            <a:r>
              <a:rPr lang="ru-RU" sz="2000" b="1" dirty="0" smtClean="0">
                <a:latin typeface="Arial" charset="0"/>
              </a:rPr>
              <a:t>2 </a:t>
            </a:r>
            <a:r>
              <a:rPr lang="ru-RU" sz="3200" b="1" dirty="0" smtClean="0">
                <a:latin typeface="Arial" charset="0"/>
              </a:rPr>
              <a:t>= 2 </a:t>
            </a:r>
            <a:r>
              <a:rPr lang="en-US" sz="3200" b="1" dirty="0" smtClean="0">
                <a:latin typeface="Arial" charset="0"/>
              </a:rPr>
              <a:t>Fe </a:t>
            </a:r>
            <a:r>
              <a:rPr lang="ru-RU" sz="3200" b="1" dirty="0" smtClean="0">
                <a:latin typeface="Arial" charset="0"/>
              </a:rPr>
              <a:t>Сl</a:t>
            </a:r>
            <a:r>
              <a:rPr lang="ru-RU" sz="2000" b="1" dirty="0" smtClean="0">
                <a:latin typeface="Arial" charset="0"/>
              </a:rPr>
              <a:t>3</a:t>
            </a:r>
          </a:p>
          <a:p>
            <a:pPr marL="495300" indent="-495300">
              <a:buClr>
                <a:schemeClr val="tx1"/>
              </a:buClr>
              <a:buFont typeface="Wingdings 2" pitchFamily="18" charset="2"/>
              <a:buAutoNum type="arabicParenR"/>
            </a:pPr>
            <a:endParaRPr lang="ru-RU" sz="3200" dirty="0" smtClean="0">
              <a:latin typeface="Arial" charset="0"/>
            </a:endParaRPr>
          </a:p>
          <a:p>
            <a:pPr marL="495300" indent="-495300">
              <a:buClr>
                <a:schemeClr val="tx1"/>
              </a:buClr>
              <a:buFont typeface="Wingdings 2" pitchFamily="18" charset="2"/>
              <a:buAutoNum type="arabicParenR"/>
            </a:pPr>
            <a:r>
              <a:rPr lang="ru-RU" sz="3200" dirty="0" smtClean="0">
                <a:latin typeface="Arial" charset="0"/>
              </a:rPr>
              <a:t>Менее энергично взаимодействует с серой:</a:t>
            </a:r>
            <a:br>
              <a:rPr lang="ru-RU" sz="3200" dirty="0" smtClean="0">
                <a:latin typeface="Arial" charset="0"/>
              </a:rPr>
            </a:br>
            <a:r>
              <a:rPr lang="ru-RU" sz="3200" b="1" dirty="0" err="1" smtClean="0">
                <a:latin typeface="Arial" charset="0"/>
              </a:rPr>
              <a:t>Fе</a:t>
            </a:r>
            <a:r>
              <a:rPr lang="ru-RU" sz="3200" b="1" dirty="0" smtClean="0">
                <a:latin typeface="Arial" charset="0"/>
              </a:rPr>
              <a:t> + S = </a:t>
            </a:r>
            <a:r>
              <a:rPr lang="ru-RU" sz="3200" b="1" dirty="0" err="1" smtClean="0">
                <a:latin typeface="Arial" charset="0"/>
              </a:rPr>
              <a:t>FеS</a:t>
            </a:r>
            <a:endParaRPr lang="ru-RU" sz="3200" b="1" dirty="0" smtClean="0">
              <a:latin typeface="Arial" charset="0"/>
            </a:endParaRPr>
          </a:p>
          <a:p>
            <a:pPr marL="495300" indent="-495300">
              <a:buClr>
                <a:schemeClr val="tx1"/>
              </a:buClr>
              <a:buFont typeface="Wingdings 2" pitchFamily="18" charset="2"/>
              <a:buAutoNum type="arabicParenR"/>
            </a:pPr>
            <a:endParaRPr lang="ru-RU" sz="3200" dirty="0" smtClean="0">
              <a:latin typeface="Arial" charset="0"/>
            </a:endParaRPr>
          </a:p>
          <a:p>
            <a:pPr marL="495300" indent="-495300">
              <a:buClr>
                <a:schemeClr val="tx1"/>
              </a:buClr>
              <a:buFont typeface="Wingdings 2" pitchFamily="18" charset="2"/>
              <a:buAutoNum type="arabicParenR"/>
            </a:pPr>
            <a:r>
              <a:rPr lang="ru-RU" sz="3200" dirty="0" smtClean="0">
                <a:latin typeface="Arial" charset="0"/>
              </a:rPr>
              <a:t>Железо </a:t>
            </a:r>
            <a:r>
              <a:rPr lang="ru-RU" sz="3200" b="1" dirty="0" smtClean="0">
                <a:latin typeface="Arial" charset="0"/>
              </a:rPr>
              <a:t>не взаимодействует </a:t>
            </a:r>
            <a:r>
              <a:rPr lang="ru-RU" sz="3200" dirty="0" smtClean="0">
                <a:latin typeface="Arial" charset="0"/>
              </a:rPr>
              <a:t>с водородом:</a:t>
            </a:r>
            <a:br>
              <a:rPr lang="ru-RU" sz="3200" dirty="0" smtClean="0">
                <a:latin typeface="Arial" charset="0"/>
              </a:rPr>
            </a:br>
            <a:r>
              <a:rPr lang="en-US" sz="3200" b="1" dirty="0" smtClean="0">
                <a:latin typeface="Arial" charset="0"/>
              </a:rPr>
              <a:t>Fe</a:t>
            </a:r>
            <a:r>
              <a:rPr lang="ru-RU" sz="3200" b="1" dirty="0" smtClean="0">
                <a:latin typeface="Arial" charset="0"/>
              </a:rPr>
              <a:t> + Н</a:t>
            </a:r>
            <a:r>
              <a:rPr lang="ru-RU" sz="2000" b="1" dirty="0" smtClean="0">
                <a:latin typeface="Arial" charset="0"/>
              </a:rPr>
              <a:t>2</a:t>
            </a:r>
            <a:r>
              <a:rPr lang="ru-RU" sz="3200" b="1" dirty="0" smtClean="0">
                <a:latin typeface="Arial" charset="0"/>
              </a:rPr>
              <a:t> =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1"/>
          <p:cNvSpPr>
            <a:spLocks noGrp="1"/>
          </p:cNvSpPr>
          <p:nvPr>
            <p:ph idx="1"/>
          </p:nvPr>
        </p:nvSpPr>
        <p:spPr>
          <a:xfrm>
            <a:off x="323850" y="260350"/>
            <a:ext cx="8389938" cy="6048375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ru-RU" sz="4000" b="1" dirty="0" smtClean="0">
                <a:latin typeface="Arial" charset="0"/>
              </a:rPr>
              <a:t>Химические свойства железа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3200" dirty="0" smtClean="0">
                <a:latin typeface="Arial" charset="0"/>
              </a:rPr>
              <a:t>4) Взаимодействие с водой. Металлы средней активности при нагревании с водой образуют оксид и водород: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3200" dirty="0" smtClean="0">
                <a:latin typeface="Arial" charset="0"/>
              </a:rPr>
              <a:t>    </a:t>
            </a:r>
            <a:r>
              <a:rPr lang="ru-RU" sz="3200" b="1" dirty="0" smtClean="0">
                <a:latin typeface="Arial" charset="0"/>
              </a:rPr>
              <a:t> 3 </a:t>
            </a:r>
            <a:r>
              <a:rPr lang="en-US" sz="3200" b="1" dirty="0" smtClean="0">
                <a:latin typeface="Arial" charset="0"/>
              </a:rPr>
              <a:t>Fe </a:t>
            </a:r>
            <a:r>
              <a:rPr lang="ru-RU" sz="3200" b="1" dirty="0" smtClean="0">
                <a:latin typeface="Arial" charset="0"/>
              </a:rPr>
              <a:t>+ 4Н</a:t>
            </a:r>
            <a:r>
              <a:rPr lang="ru-RU" sz="2000" b="1" dirty="0" smtClean="0">
                <a:latin typeface="Arial" charset="0"/>
              </a:rPr>
              <a:t>2</a:t>
            </a:r>
            <a:r>
              <a:rPr lang="ru-RU" sz="3200" b="1" dirty="0" smtClean="0">
                <a:latin typeface="Arial" charset="0"/>
              </a:rPr>
              <a:t>О = </a:t>
            </a:r>
            <a:r>
              <a:rPr lang="en-US" sz="3200" b="1" dirty="0" smtClean="0">
                <a:latin typeface="Arial" charset="0"/>
              </a:rPr>
              <a:t>Fe </a:t>
            </a:r>
            <a:r>
              <a:rPr lang="ru-RU" sz="2000" b="1" dirty="0" smtClean="0">
                <a:latin typeface="Arial" charset="0"/>
              </a:rPr>
              <a:t>3</a:t>
            </a:r>
            <a:r>
              <a:rPr lang="ru-RU" sz="3200" b="1" dirty="0" smtClean="0">
                <a:latin typeface="Arial" charset="0"/>
              </a:rPr>
              <a:t>О</a:t>
            </a:r>
            <a:r>
              <a:rPr lang="ru-RU" sz="2000" b="1" dirty="0" smtClean="0">
                <a:latin typeface="Arial" charset="0"/>
              </a:rPr>
              <a:t>4</a:t>
            </a:r>
            <a:r>
              <a:rPr lang="ru-RU" sz="3200" b="1" dirty="0" smtClean="0">
                <a:latin typeface="Arial" charset="0"/>
              </a:rPr>
              <a:t> + 4Н</a:t>
            </a:r>
            <a:r>
              <a:rPr lang="ru-RU" sz="2000" b="1" dirty="0" smtClean="0">
                <a:latin typeface="Arial" charset="0"/>
              </a:rPr>
              <a:t>2</a:t>
            </a:r>
            <a:r>
              <a:rPr lang="ru-RU" sz="3200" b="1" dirty="0" smtClean="0">
                <a:latin typeface="Arial" charset="0"/>
              </a:rPr>
              <a:t>↑</a:t>
            </a:r>
          </a:p>
          <a:p>
            <a:pPr marL="495300" indent="-495300">
              <a:buFont typeface="Wingdings 2" pitchFamily="18" charset="2"/>
              <a:buNone/>
            </a:pPr>
            <a:endParaRPr lang="ru-RU" sz="3200" dirty="0" smtClean="0"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r>
              <a:rPr lang="ru-RU" sz="3200" dirty="0" smtClean="0">
                <a:latin typeface="Arial" charset="0"/>
              </a:rPr>
              <a:t>5) Взаимодействие с кислородом:</a:t>
            </a:r>
            <a:br>
              <a:rPr lang="ru-RU" sz="3200" dirty="0" smtClean="0">
                <a:latin typeface="Arial" charset="0"/>
              </a:rPr>
            </a:br>
            <a:endParaRPr lang="ru-RU" sz="3200" dirty="0" smtClean="0"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r>
              <a:rPr lang="ru-RU" sz="3200" b="1" dirty="0" smtClean="0">
                <a:latin typeface="Arial" charset="0"/>
              </a:rPr>
              <a:t>    3 </a:t>
            </a:r>
            <a:r>
              <a:rPr lang="en-US" sz="3200" b="1" dirty="0" smtClean="0">
                <a:latin typeface="Arial" charset="0"/>
              </a:rPr>
              <a:t>Fe </a:t>
            </a:r>
            <a:r>
              <a:rPr lang="ru-RU" sz="3200" b="1" dirty="0" smtClean="0">
                <a:latin typeface="Arial" charset="0"/>
              </a:rPr>
              <a:t>+ 2О</a:t>
            </a:r>
            <a:r>
              <a:rPr lang="ru-RU" sz="2000" b="1" dirty="0" smtClean="0">
                <a:latin typeface="Arial" charset="0"/>
              </a:rPr>
              <a:t>2</a:t>
            </a:r>
            <a:r>
              <a:rPr lang="ru-RU" sz="3200" b="1" dirty="0" smtClean="0">
                <a:latin typeface="Arial" charset="0"/>
              </a:rPr>
              <a:t> =  </a:t>
            </a:r>
            <a:r>
              <a:rPr lang="en-US" sz="3200" b="1" dirty="0" smtClean="0">
                <a:latin typeface="Arial" charset="0"/>
              </a:rPr>
              <a:t>Fe </a:t>
            </a:r>
            <a:r>
              <a:rPr lang="ru-RU" sz="2000" b="1" dirty="0" smtClean="0">
                <a:latin typeface="Arial" charset="0"/>
              </a:rPr>
              <a:t>3</a:t>
            </a:r>
            <a:r>
              <a:rPr lang="ru-RU" sz="3200" b="1" dirty="0" smtClean="0">
                <a:latin typeface="Arial" charset="0"/>
              </a:rPr>
              <a:t>О</a:t>
            </a:r>
            <a:r>
              <a:rPr lang="ru-RU" sz="2000" b="1" dirty="0" smtClean="0">
                <a:latin typeface="Arial" charset="0"/>
              </a:rPr>
              <a:t>4</a:t>
            </a:r>
            <a:r>
              <a:rPr lang="ru-RU" sz="3200" b="1" dirty="0" smtClean="0">
                <a:latin typeface="Arial" charset="0"/>
              </a:rPr>
              <a:t>     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3200" b="1" dirty="0" smtClean="0">
                <a:latin typeface="Arial" charset="0"/>
              </a:rPr>
              <a:t>                    (</a:t>
            </a:r>
            <a:r>
              <a:rPr lang="en-US" sz="3200" b="1" dirty="0" smtClean="0">
                <a:latin typeface="Arial" charset="0"/>
              </a:rPr>
              <a:t>Fe</a:t>
            </a:r>
            <a:r>
              <a:rPr lang="ru-RU" sz="3200" b="1" dirty="0" smtClean="0">
                <a:latin typeface="Arial" charset="0"/>
              </a:rPr>
              <a:t>О </a:t>
            </a:r>
            <a:r>
              <a:rPr lang="en-US" sz="3200" b="1" dirty="0" smtClean="0">
                <a:latin typeface="Arial" charset="0"/>
              </a:rPr>
              <a:t> </a:t>
            </a:r>
            <a:r>
              <a:rPr lang="ru-RU" sz="3200" b="1" dirty="0" smtClean="0">
                <a:latin typeface="Arial" charset="0"/>
              </a:rPr>
              <a:t>  </a:t>
            </a:r>
            <a:r>
              <a:rPr lang="en-US" sz="3200" b="1" dirty="0" smtClean="0">
                <a:latin typeface="Arial" charset="0"/>
              </a:rPr>
              <a:t>Fe </a:t>
            </a:r>
            <a:r>
              <a:rPr lang="ru-RU" sz="2000" b="1" dirty="0" smtClean="0">
                <a:latin typeface="Arial" charset="0"/>
              </a:rPr>
              <a:t>2</a:t>
            </a:r>
            <a:r>
              <a:rPr lang="ru-RU" sz="3200" b="1" dirty="0" smtClean="0">
                <a:latin typeface="Arial" charset="0"/>
              </a:rPr>
              <a:t>О</a:t>
            </a:r>
            <a:r>
              <a:rPr lang="ru-RU" sz="2000" b="1" dirty="0" smtClean="0">
                <a:latin typeface="Arial" charset="0"/>
              </a:rPr>
              <a:t>3</a:t>
            </a:r>
            <a:r>
              <a:rPr lang="ru-RU" sz="2800" b="1" dirty="0" smtClean="0">
                <a:latin typeface="Arial" charset="0"/>
              </a:rPr>
              <a:t>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2800" dirty="0" smtClean="0">
                <a:latin typeface="Arial" charset="0"/>
              </a:rPr>
              <a:t>                   железная окалина</a:t>
            </a:r>
            <a:r>
              <a:rPr lang="ru-RU" sz="3200" dirty="0" smtClean="0">
                <a:latin typeface="Arial" charset="0"/>
              </a:rPr>
              <a:t>)</a:t>
            </a:r>
          </a:p>
        </p:txBody>
      </p:sp>
      <p:pic>
        <p:nvPicPr>
          <p:cNvPr id="16386" name="rg_hi" descr="http://t2.gstatic.com/images?q=tbn:ANd9GcSIfgPTlXAL6izhSHLqvaNbVx2rba5AVDTSJebRDWVz2r6Epwb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4221163"/>
            <a:ext cx="3132138" cy="249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Oval 7"/>
          <p:cNvSpPr>
            <a:spLocks noChangeArrowheads="1"/>
          </p:cNvSpPr>
          <p:nvPr/>
        </p:nvSpPr>
        <p:spPr bwMode="auto">
          <a:xfrm flipV="1">
            <a:off x="3779838" y="5589588"/>
            <a:ext cx="71437" cy="73025"/>
          </a:xfrm>
          <a:prstGeom prst="ellipse">
            <a:avLst/>
          </a:prstGeom>
          <a:solidFill>
            <a:srgbClr val="1C1C1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1"/>
          <p:cNvSpPr>
            <a:spLocks noGrp="1"/>
          </p:cNvSpPr>
          <p:nvPr>
            <p:ph idx="4294967295"/>
          </p:nvPr>
        </p:nvSpPr>
        <p:spPr>
          <a:xfrm>
            <a:off x="179388" y="549275"/>
            <a:ext cx="8210550" cy="5759450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ru-RU" sz="4000" b="1" dirty="0" smtClean="0">
                <a:latin typeface="Arial" charset="0"/>
              </a:rPr>
              <a:t>Химические свойства железа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3200" dirty="0" smtClean="0">
                <a:latin typeface="Arial" charset="0"/>
              </a:rPr>
              <a:t>6) Взаимодействие с солями.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3200" dirty="0" smtClean="0">
                <a:latin typeface="Arial" charset="0"/>
              </a:rPr>
              <a:t>     Более активный металл вытесняет менее активный из раствора его соли:</a:t>
            </a:r>
            <a:endParaRPr lang="en-US" sz="3200" dirty="0" smtClean="0"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r>
              <a:rPr lang="en-US" sz="3200" dirty="0" smtClean="0">
                <a:latin typeface="Arial" charset="0"/>
              </a:rPr>
              <a:t>   </a:t>
            </a:r>
            <a:r>
              <a:rPr lang="ru-RU" sz="3200" dirty="0" smtClean="0">
                <a:latin typeface="Arial" charset="0"/>
              </a:rPr>
              <a:t>  </a:t>
            </a:r>
            <a:r>
              <a:rPr lang="en-US" sz="3200" dirty="0" smtClean="0">
                <a:latin typeface="Arial" charset="0"/>
              </a:rPr>
              <a:t> </a:t>
            </a:r>
            <a:endParaRPr lang="ru-RU" sz="3200" dirty="0" smtClean="0"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r>
              <a:rPr lang="ru-RU" sz="3200" dirty="0" smtClean="0">
                <a:latin typeface="Arial" charset="0"/>
              </a:rPr>
              <a:t> </a:t>
            </a:r>
            <a:r>
              <a:rPr lang="en-US" sz="3200" b="1" dirty="0" smtClean="0">
                <a:latin typeface="Arial" charset="0"/>
              </a:rPr>
              <a:t>Cu SO</a:t>
            </a:r>
            <a:r>
              <a:rPr lang="en-US" sz="2000" b="1" dirty="0" smtClean="0">
                <a:latin typeface="Arial" charset="0"/>
              </a:rPr>
              <a:t>4</a:t>
            </a:r>
            <a:r>
              <a:rPr lang="en-US" sz="3200" b="1" dirty="0" smtClean="0">
                <a:latin typeface="Arial" charset="0"/>
              </a:rPr>
              <a:t> + Fe = Cu +</a:t>
            </a:r>
            <a:endParaRPr lang="ru-RU" sz="3200" b="1" dirty="0" smtClean="0"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r>
              <a:rPr lang="ru-RU" sz="3200" b="1" dirty="0" smtClean="0">
                <a:latin typeface="Arial" charset="0"/>
              </a:rPr>
              <a:t>                           </a:t>
            </a:r>
            <a:r>
              <a:rPr lang="en-US" sz="3200" b="1" dirty="0" smtClean="0">
                <a:latin typeface="Arial" charset="0"/>
              </a:rPr>
              <a:t> </a:t>
            </a:r>
            <a:r>
              <a:rPr lang="ru-RU" sz="3200" b="1" dirty="0" smtClean="0">
                <a:latin typeface="Arial" charset="0"/>
              </a:rPr>
              <a:t>+</a:t>
            </a:r>
            <a:r>
              <a:rPr lang="en-US" sz="3200" b="1" dirty="0" smtClean="0">
                <a:latin typeface="Arial" charset="0"/>
              </a:rPr>
              <a:t>Fe SO</a:t>
            </a:r>
            <a:r>
              <a:rPr lang="en-US" sz="2000" b="1" dirty="0" smtClean="0">
                <a:latin typeface="Arial" charset="0"/>
              </a:rPr>
              <a:t>4</a:t>
            </a:r>
            <a:r>
              <a:rPr lang="en-US" sz="3200" b="1" dirty="0" smtClean="0">
                <a:latin typeface="Arial" charset="0"/>
              </a:rPr>
              <a:t> </a:t>
            </a:r>
            <a:endParaRPr lang="ru-RU" sz="3200" b="1" dirty="0" smtClean="0">
              <a:latin typeface="Arial" charset="0"/>
            </a:endParaRPr>
          </a:p>
          <a:p>
            <a:pPr marL="495300" indent="-495300">
              <a:buFont typeface="Wingdings 2" pitchFamily="18" charset="2"/>
              <a:buNone/>
            </a:pPr>
            <a:endParaRPr lang="ru-RU" sz="3200" dirty="0" smtClean="0">
              <a:latin typeface="Arial" charset="0"/>
            </a:endParaRPr>
          </a:p>
        </p:txBody>
      </p:sp>
      <p:pic>
        <p:nvPicPr>
          <p:cNvPr id="20482" name="Рисунок 5" descr="IMG_08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2924175"/>
            <a:ext cx="3598863" cy="3744913"/>
          </a:xfrm>
          <a:prstGeom prst="rect">
            <a:avLst/>
          </a:prstGeom>
          <a:noFill/>
          <a:ln w="9525">
            <a:solidFill>
              <a:srgbClr val="455F5B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1"/>
          <p:cNvSpPr>
            <a:spLocks noGrp="1"/>
          </p:cNvSpPr>
          <p:nvPr>
            <p:ph idx="4294967295"/>
          </p:nvPr>
        </p:nvSpPr>
        <p:spPr>
          <a:xfrm>
            <a:off x="323850" y="476250"/>
            <a:ext cx="8820150" cy="5832475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ru-RU" sz="4000" b="1" dirty="0" smtClean="0">
                <a:latin typeface="Arial" charset="0"/>
              </a:rPr>
              <a:t>Химические свойства железа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z="3200" dirty="0" smtClean="0">
                <a:latin typeface="Arial" charset="0"/>
              </a:rPr>
              <a:t>7) Взаимодействует с </a:t>
            </a:r>
            <a:r>
              <a:rPr lang="ru-RU" sz="3200" dirty="0" smtClean="0">
                <a:latin typeface="Arial" charset="0"/>
              </a:rPr>
              <a:t>кислотами</a:t>
            </a:r>
            <a:endParaRPr lang="ru-RU" sz="3200" dirty="0" smtClean="0">
              <a:latin typeface="Arial" charset="0"/>
            </a:endParaRPr>
          </a:p>
          <a:p>
            <a:pPr marL="495300" indent="-495300">
              <a:lnSpc>
                <a:spcPct val="150000"/>
              </a:lnSpc>
              <a:buNone/>
            </a:pPr>
            <a:r>
              <a:rPr lang="ru-RU" sz="2400" b="1" dirty="0" smtClean="0">
                <a:latin typeface="Arial" charset="0"/>
              </a:rPr>
              <a:t>    </a:t>
            </a:r>
            <a:r>
              <a:rPr lang="en-US" sz="2400" b="1" dirty="0" smtClean="0">
                <a:latin typeface="Arial" charset="0"/>
              </a:rPr>
              <a:t>Fe</a:t>
            </a:r>
            <a:r>
              <a:rPr lang="ru-RU" sz="2400" b="1" dirty="0" smtClean="0">
                <a:latin typeface="Arial" charset="0"/>
              </a:rPr>
              <a:t> + 2 </a:t>
            </a:r>
            <a:r>
              <a:rPr lang="ru-RU" sz="2400" b="1" dirty="0" err="1" smtClean="0">
                <a:latin typeface="Arial" charset="0"/>
              </a:rPr>
              <a:t>НСl</a:t>
            </a:r>
            <a:r>
              <a:rPr lang="ru-RU" sz="2400" b="1" dirty="0" smtClean="0">
                <a:latin typeface="Arial" charset="0"/>
              </a:rPr>
              <a:t> = </a:t>
            </a:r>
            <a:r>
              <a:rPr lang="en-US" sz="2400" b="1" dirty="0" smtClean="0">
                <a:latin typeface="Arial" charset="0"/>
              </a:rPr>
              <a:t>Fe </a:t>
            </a:r>
            <a:r>
              <a:rPr lang="ru-RU" sz="2400" b="1" dirty="0" smtClean="0">
                <a:latin typeface="Arial" charset="0"/>
              </a:rPr>
              <a:t>Сl</a:t>
            </a:r>
            <a:r>
              <a:rPr lang="ru-RU" sz="2400" b="1" normalizeH="1" baseline="-25000" dirty="0" smtClean="0">
                <a:latin typeface="Arial" charset="0"/>
              </a:rPr>
              <a:t>2</a:t>
            </a:r>
            <a:r>
              <a:rPr lang="ru-RU" sz="2400" b="1" dirty="0" smtClean="0">
                <a:latin typeface="Arial" charset="0"/>
              </a:rPr>
              <a:t>  + </a:t>
            </a:r>
            <a:r>
              <a:rPr lang="ru-RU" sz="2400" b="1" dirty="0" smtClean="0">
                <a:latin typeface="Arial" charset="0"/>
              </a:rPr>
              <a:t>Н</a:t>
            </a:r>
            <a:r>
              <a:rPr lang="ru-RU" sz="2400" b="1" normalizeH="1" baseline="-25000" dirty="0" smtClean="0">
                <a:latin typeface="Arial" charset="0"/>
              </a:rPr>
              <a:t>2</a:t>
            </a:r>
            <a:r>
              <a:rPr lang="ru-RU" sz="2400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↑</a:t>
            </a:r>
          </a:p>
          <a:p>
            <a:pPr marL="495300" indent="-495300">
              <a:lnSpc>
                <a:spcPct val="150000"/>
              </a:lnSpc>
              <a:buNone/>
            </a:pPr>
            <a:r>
              <a:rPr lang="ru-RU" sz="2400" b="1" dirty="0" smtClean="0">
                <a:latin typeface="Arial" charset="0"/>
              </a:rPr>
              <a:t>    </a:t>
            </a:r>
            <a:r>
              <a:rPr lang="ru-RU" sz="2400" b="1" dirty="0" err="1" smtClean="0">
                <a:latin typeface="Arial" charset="0"/>
              </a:rPr>
              <a:t>Fе</a:t>
            </a:r>
            <a:r>
              <a:rPr lang="ru-RU" sz="2400" b="1" dirty="0" smtClean="0">
                <a:latin typeface="Arial" charset="0"/>
              </a:rPr>
              <a:t> +</a:t>
            </a:r>
            <a:r>
              <a:rPr lang="ru-RU" sz="2400" b="1" dirty="0" smtClean="0">
                <a:latin typeface="Arial" charset="0"/>
              </a:rPr>
              <a:t>Н</a:t>
            </a:r>
            <a:r>
              <a:rPr lang="ru-RU" sz="2400" b="1" normalizeH="1" baseline="-25000" dirty="0" smtClean="0">
                <a:latin typeface="Arial" charset="0"/>
              </a:rPr>
              <a:t>2</a:t>
            </a:r>
            <a:r>
              <a:rPr lang="ru-RU" sz="2400" b="1" dirty="0" smtClean="0">
                <a:latin typeface="Arial" charset="0"/>
              </a:rPr>
              <a:t>SО</a:t>
            </a:r>
            <a:r>
              <a:rPr lang="ru-RU" sz="2400" b="1" normalizeH="1" baseline="-25000" dirty="0" smtClean="0">
                <a:latin typeface="Arial" charset="0"/>
              </a:rPr>
              <a:t>4</a:t>
            </a:r>
            <a:r>
              <a:rPr lang="ru-RU" sz="2400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= </a:t>
            </a:r>
            <a:r>
              <a:rPr lang="ru-RU" sz="2400" b="1" dirty="0" smtClean="0">
                <a:latin typeface="Arial" charset="0"/>
              </a:rPr>
              <a:t>FеSО</a:t>
            </a:r>
            <a:r>
              <a:rPr lang="ru-RU" sz="2400" b="1" normalizeH="1" baseline="-25000" dirty="0" smtClean="0">
                <a:latin typeface="Arial" charset="0"/>
              </a:rPr>
              <a:t>4</a:t>
            </a:r>
            <a:r>
              <a:rPr lang="ru-RU" sz="2400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+ </a:t>
            </a:r>
            <a:r>
              <a:rPr lang="ru-RU" sz="2400" b="1" dirty="0" smtClean="0">
                <a:latin typeface="Arial" charset="0"/>
              </a:rPr>
              <a:t>Н</a:t>
            </a:r>
            <a:r>
              <a:rPr lang="ru-RU" sz="2400" b="1" normalizeH="1" baseline="-25000" dirty="0" smtClean="0">
                <a:latin typeface="Arial" charset="0"/>
              </a:rPr>
              <a:t>2</a:t>
            </a:r>
            <a:r>
              <a:rPr lang="ru-RU" sz="2400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↑ </a:t>
            </a:r>
          </a:p>
          <a:p>
            <a:pPr marL="495300" indent="-495300">
              <a:lnSpc>
                <a:spcPct val="150000"/>
              </a:lnSpc>
              <a:buNone/>
            </a:pPr>
            <a:r>
              <a:rPr lang="ru-RU" sz="2400" b="1" dirty="0" smtClean="0">
                <a:latin typeface="Arial" charset="0"/>
              </a:rPr>
              <a:t>    </a:t>
            </a:r>
            <a:r>
              <a:rPr lang="ru-RU" sz="2400" b="1" dirty="0" err="1" smtClean="0">
                <a:latin typeface="Arial" charset="0"/>
              </a:rPr>
              <a:t>Fе</a:t>
            </a:r>
            <a:r>
              <a:rPr lang="ru-RU" sz="2400" b="1" dirty="0" smtClean="0">
                <a:latin typeface="Arial" charset="0"/>
              </a:rPr>
              <a:t> +</a:t>
            </a:r>
            <a:r>
              <a:rPr lang="ru-RU" sz="2400" b="1" dirty="0" smtClean="0">
                <a:latin typeface="Arial" charset="0"/>
              </a:rPr>
              <a:t>Н</a:t>
            </a:r>
            <a:r>
              <a:rPr lang="ru-RU" sz="2400" b="1" normalizeH="1" baseline="-25000" dirty="0" smtClean="0">
                <a:latin typeface="Arial" charset="0"/>
              </a:rPr>
              <a:t>2</a:t>
            </a:r>
            <a:r>
              <a:rPr lang="ru-RU" sz="2400" b="1" dirty="0" smtClean="0">
                <a:latin typeface="Arial" charset="0"/>
              </a:rPr>
              <a:t>SО</a:t>
            </a:r>
            <a:r>
              <a:rPr lang="ru-RU" sz="2400" b="1" normalizeH="1" baseline="-25000" dirty="0" smtClean="0">
                <a:latin typeface="Arial" charset="0"/>
              </a:rPr>
              <a:t>4</a:t>
            </a:r>
            <a:r>
              <a:rPr lang="ru-RU" sz="2400" b="1" dirty="0" smtClean="0">
                <a:latin typeface="Arial" charset="0"/>
              </a:rPr>
              <a:t>конц  </a:t>
            </a:r>
            <a:r>
              <a:rPr lang="ru-RU" sz="2400" b="1" dirty="0" smtClean="0">
                <a:latin typeface="Arial" charset="0"/>
              </a:rPr>
              <a:t>= не реагирует на холоде   </a:t>
            </a:r>
          </a:p>
          <a:p>
            <a:pPr marL="495300" indent="-495300">
              <a:lnSpc>
                <a:spcPct val="150000"/>
              </a:lnSpc>
              <a:buNone/>
            </a:pPr>
            <a:r>
              <a:rPr lang="en-US" sz="2400" b="1" dirty="0" smtClean="0">
                <a:latin typeface="Arial" charset="0"/>
              </a:rPr>
              <a:t>   </a:t>
            </a:r>
            <a:r>
              <a:rPr lang="ru-RU" sz="2400" b="1" dirty="0" err="1" smtClean="0">
                <a:latin typeface="Arial" charset="0"/>
              </a:rPr>
              <a:t>Fе</a:t>
            </a:r>
            <a:r>
              <a:rPr lang="ru-RU" sz="2400" b="1" dirty="0" smtClean="0">
                <a:latin typeface="Arial" charset="0"/>
              </a:rPr>
              <a:t> +Н</a:t>
            </a:r>
            <a:r>
              <a:rPr lang="en-US" sz="2400" b="1" dirty="0" smtClean="0">
                <a:latin typeface="Arial" charset="0"/>
              </a:rPr>
              <a:t>N</a:t>
            </a:r>
            <a:r>
              <a:rPr lang="ru-RU" sz="2400" b="1" dirty="0" smtClean="0">
                <a:latin typeface="Arial" charset="0"/>
              </a:rPr>
              <a:t>О</a:t>
            </a:r>
            <a:r>
              <a:rPr lang="ru-RU" sz="2400" b="1" normalizeH="1" baseline="-25000" dirty="0" smtClean="0">
                <a:latin typeface="Arial" charset="0"/>
              </a:rPr>
              <a:t>4</a:t>
            </a:r>
            <a:r>
              <a:rPr lang="ru-RU" sz="2400" b="1" dirty="0" smtClean="0">
                <a:latin typeface="Arial" charset="0"/>
              </a:rPr>
              <a:t>конц  </a:t>
            </a:r>
            <a:r>
              <a:rPr lang="ru-RU" sz="2400" b="1" dirty="0" smtClean="0">
                <a:latin typeface="Arial" charset="0"/>
              </a:rPr>
              <a:t>= не реагирует на холоде</a:t>
            </a:r>
          </a:p>
          <a:p>
            <a:pPr marL="495300" indent="-495300">
              <a:lnSpc>
                <a:spcPct val="150000"/>
              </a:lnSpc>
              <a:buNone/>
            </a:pPr>
            <a:r>
              <a:rPr lang="ru-RU" sz="2400" b="1" dirty="0" smtClean="0">
                <a:latin typeface="Arial" charset="0"/>
              </a:rPr>
              <a:t> </a:t>
            </a:r>
            <a:r>
              <a:rPr lang="en-US" sz="2400" b="1" dirty="0" smtClean="0">
                <a:latin typeface="Arial" charset="0"/>
              </a:rPr>
              <a:t>  </a:t>
            </a:r>
            <a:r>
              <a:rPr lang="ru-RU" sz="2400" b="1" dirty="0" smtClean="0">
                <a:latin typeface="Arial" charset="0"/>
              </a:rPr>
              <a:t>2Fе +</a:t>
            </a:r>
            <a:r>
              <a:rPr lang="ru-RU" sz="2400" b="1" dirty="0" smtClean="0">
                <a:latin typeface="Arial" charset="0"/>
              </a:rPr>
              <a:t>6Н</a:t>
            </a:r>
            <a:r>
              <a:rPr lang="ru-RU" sz="2400" b="1" normalizeH="1" baseline="-25000" dirty="0" smtClean="0">
                <a:latin typeface="Arial" charset="0"/>
              </a:rPr>
              <a:t>2</a:t>
            </a:r>
            <a:r>
              <a:rPr lang="ru-RU" sz="2400" b="1" dirty="0" smtClean="0">
                <a:latin typeface="Arial" charset="0"/>
              </a:rPr>
              <a:t>SО</a:t>
            </a:r>
            <a:r>
              <a:rPr lang="ru-RU" sz="2400" b="1" normalizeH="1" baseline="-25000" dirty="0" smtClean="0">
                <a:latin typeface="Arial" charset="0"/>
              </a:rPr>
              <a:t>4</a:t>
            </a:r>
            <a:r>
              <a:rPr lang="ru-RU" sz="2400" b="1" dirty="0" smtClean="0">
                <a:latin typeface="Arial" charset="0"/>
              </a:rPr>
              <a:t>конц</a:t>
            </a:r>
            <a:r>
              <a:rPr lang="ru-RU" sz="2400" b="1" dirty="0" smtClean="0">
                <a:latin typeface="Arial" charset="0"/>
              </a:rPr>
              <a:t>= </a:t>
            </a:r>
            <a:r>
              <a:rPr lang="ru-RU" sz="2400" b="1" dirty="0" smtClean="0">
                <a:latin typeface="Arial" charset="0"/>
              </a:rPr>
              <a:t>Fе</a:t>
            </a:r>
            <a:r>
              <a:rPr lang="ru-RU" sz="2400" b="1" normalizeH="1" baseline="-25000" dirty="0" smtClean="0">
                <a:latin typeface="Arial" charset="0"/>
              </a:rPr>
              <a:t>2 </a:t>
            </a:r>
            <a:r>
              <a:rPr lang="ru-RU" sz="2400" b="1" dirty="0" smtClean="0">
                <a:latin typeface="Arial" charset="0"/>
              </a:rPr>
              <a:t>(</a:t>
            </a:r>
            <a:r>
              <a:rPr lang="ru-RU" sz="2400" b="1" dirty="0" smtClean="0">
                <a:latin typeface="Arial" charset="0"/>
              </a:rPr>
              <a:t>SО4</a:t>
            </a:r>
            <a:r>
              <a:rPr lang="ru-RU" sz="2400" b="1" dirty="0" smtClean="0">
                <a:latin typeface="Arial" charset="0"/>
              </a:rPr>
              <a:t>)</a:t>
            </a:r>
            <a:r>
              <a:rPr lang="ru-RU" sz="2400" b="1" normalizeH="1" baseline="-25000" dirty="0" smtClean="0">
                <a:latin typeface="Arial" charset="0"/>
              </a:rPr>
              <a:t> </a:t>
            </a:r>
            <a:r>
              <a:rPr lang="ru-RU" sz="2400" b="1" normalizeH="1" baseline="-25000" dirty="0" smtClean="0">
                <a:latin typeface="Arial" charset="0"/>
              </a:rPr>
              <a:t>3</a:t>
            </a:r>
            <a:r>
              <a:rPr lang="ru-RU" sz="2400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+</a:t>
            </a:r>
            <a:r>
              <a:rPr lang="ru-RU" sz="2400" b="1" dirty="0" smtClean="0">
                <a:latin typeface="Arial" charset="0"/>
              </a:rPr>
              <a:t>6Н</a:t>
            </a:r>
            <a:r>
              <a:rPr lang="ru-RU" sz="2400" b="1" normalizeH="1" baseline="-25000" dirty="0" smtClean="0">
                <a:latin typeface="Arial" charset="0"/>
              </a:rPr>
              <a:t>2</a:t>
            </a:r>
            <a:r>
              <a:rPr lang="ru-RU" sz="2400" b="1" dirty="0" smtClean="0">
                <a:latin typeface="Arial" charset="0"/>
              </a:rPr>
              <a:t>О </a:t>
            </a:r>
            <a:r>
              <a:rPr lang="ru-RU" sz="2400" b="1" dirty="0" smtClean="0">
                <a:latin typeface="Arial" charset="0"/>
              </a:rPr>
              <a:t>+3</a:t>
            </a:r>
            <a:r>
              <a:rPr lang="en-US" sz="2400" b="1" dirty="0" smtClean="0">
                <a:latin typeface="Arial" charset="0"/>
              </a:rPr>
              <a:t>S</a:t>
            </a:r>
            <a:r>
              <a:rPr lang="ru-RU" sz="2400" b="1" dirty="0" smtClean="0">
                <a:latin typeface="Arial" charset="0"/>
              </a:rPr>
              <a:t>О</a:t>
            </a:r>
            <a:r>
              <a:rPr lang="ru-RU" sz="2400" b="1" baseline="-25000" dirty="0" smtClean="0">
                <a:latin typeface="Arial" charset="0"/>
              </a:rPr>
              <a:t>2</a:t>
            </a:r>
            <a:r>
              <a:rPr lang="ru-RU" sz="2400" b="1" dirty="0" smtClean="0">
                <a:latin typeface="Arial" charset="0"/>
              </a:rPr>
              <a:t>↑</a:t>
            </a:r>
            <a:r>
              <a:rPr lang="ru-RU" sz="2400" b="1" dirty="0" smtClean="0"/>
              <a:t> </a:t>
            </a:r>
            <a:endParaRPr lang="en-US" sz="2400" b="1" dirty="0" smtClean="0"/>
          </a:p>
          <a:p>
            <a:pPr marL="495300" indent="-495300">
              <a:lnSpc>
                <a:spcPct val="150000"/>
              </a:lnSpc>
              <a:buNone/>
            </a:pPr>
            <a:r>
              <a:rPr lang="ru-RU" sz="2400" b="1" dirty="0" smtClean="0">
                <a:latin typeface="Arial" charset="0"/>
              </a:rPr>
              <a:t> </a:t>
            </a:r>
            <a:r>
              <a:rPr lang="en-US" sz="2400" b="1" dirty="0" smtClean="0">
                <a:latin typeface="Arial" charset="0"/>
              </a:rPr>
              <a:t>   </a:t>
            </a:r>
            <a:r>
              <a:rPr lang="ru-RU" sz="2400" b="1" dirty="0" err="1" smtClean="0">
                <a:latin typeface="Arial" charset="0"/>
              </a:rPr>
              <a:t>Fе</a:t>
            </a:r>
            <a:r>
              <a:rPr lang="ru-RU" sz="2400" b="1" dirty="0" smtClean="0">
                <a:latin typeface="Arial" charset="0"/>
              </a:rPr>
              <a:t> +Н</a:t>
            </a:r>
            <a:r>
              <a:rPr lang="en-US" sz="2400" b="1" dirty="0" smtClean="0">
                <a:latin typeface="Arial" charset="0"/>
              </a:rPr>
              <a:t>N</a:t>
            </a:r>
            <a:r>
              <a:rPr lang="ru-RU" sz="2400" b="1" dirty="0" smtClean="0">
                <a:latin typeface="Arial" charset="0"/>
              </a:rPr>
              <a:t>О</a:t>
            </a:r>
            <a:r>
              <a:rPr lang="ru-RU" sz="2400" b="1" normalizeH="1" baseline="-25000" dirty="0" smtClean="0">
                <a:latin typeface="Arial" charset="0"/>
              </a:rPr>
              <a:t>3</a:t>
            </a:r>
            <a:r>
              <a:rPr lang="ru-RU" sz="2400" b="1" dirty="0" smtClean="0">
                <a:latin typeface="Arial" charset="0"/>
              </a:rPr>
              <a:t>конц</a:t>
            </a:r>
            <a:r>
              <a:rPr lang="ru-RU" sz="2400" b="1" dirty="0" smtClean="0">
                <a:latin typeface="Arial" charset="0"/>
              </a:rPr>
              <a:t>= </a:t>
            </a:r>
            <a:r>
              <a:rPr lang="ru-RU" sz="2400" b="1" dirty="0" err="1" smtClean="0">
                <a:latin typeface="Arial" charset="0"/>
              </a:rPr>
              <a:t>Fе</a:t>
            </a:r>
            <a:r>
              <a:rPr lang="ru-RU" sz="2400" b="1" dirty="0" smtClean="0">
                <a:latin typeface="Arial" charset="0"/>
              </a:rPr>
              <a:t>(</a:t>
            </a:r>
            <a:r>
              <a:rPr lang="en-US" sz="2400" b="1" dirty="0" smtClean="0">
                <a:latin typeface="Arial" charset="0"/>
              </a:rPr>
              <a:t>N</a:t>
            </a:r>
            <a:r>
              <a:rPr lang="ru-RU" sz="2400" b="1" dirty="0" smtClean="0">
                <a:latin typeface="Arial" charset="0"/>
              </a:rPr>
              <a:t>О</a:t>
            </a:r>
            <a:r>
              <a:rPr lang="ru-RU" sz="2400" b="1" normalizeH="1" baseline="-25000" dirty="0" smtClean="0">
                <a:latin typeface="Arial" charset="0"/>
              </a:rPr>
              <a:t>3</a:t>
            </a:r>
            <a:r>
              <a:rPr lang="ru-RU" sz="2400" b="1" dirty="0" smtClean="0">
                <a:latin typeface="Arial" charset="0"/>
              </a:rPr>
              <a:t>)</a:t>
            </a:r>
            <a:r>
              <a:rPr lang="ru-RU" sz="2400" b="1" normalizeH="1" baseline="-25000" dirty="0" smtClean="0">
                <a:latin typeface="Arial" charset="0"/>
              </a:rPr>
              <a:t> </a:t>
            </a:r>
            <a:r>
              <a:rPr lang="ru-RU" sz="2400" b="1" normalizeH="1" baseline="-25000" dirty="0" smtClean="0">
                <a:latin typeface="Arial" charset="0"/>
              </a:rPr>
              <a:t>3</a:t>
            </a:r>
            <a:r>
              <a:rPr lang="ru-RU" sz="2400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+</a:t>
            </a:r>
            <a:r>
              <a:rPr lang="ru-RU" sz="2400" b="1" dirty="0" smtClean="0">
                <a:latin typeface="Arial" charset="0"/>
              </a:rPr>
              <a:t>Н</a:t>
            </a:r>
            <a:r>
              <a:rPr lang="ru-RU" sz="2400" b="1" normalizeH="1" baseline="-25000" dirty="0" smtClean="0">
                <a:latin typeface="Arial" charset="0"/>
              </a:rPr>
              <a:t>2</a:t>
            </a:r>
            <a:r>
              <a:rPr lang="ru-RU" sz="2400" b="1" dirty="0" smtClean="0">
                <a:latin typeface="Arial" charset="0"/>
              </a:rPr>
              <a:t>О </a:t>
            </a:r>
            <a:r>
              <a:rPr lang="ru-RU" sz="2400" b="1" dirty="0" smtClean="0">
                <a:latin typeface="Arial" charset="0"/>
              </a:rPr>
              <a:t>+</a:t>
            </a:r>
            <a:r>
              <a:rPr lang="en-US" sz="2400" b="1" dirty="0" smtClean="0">
                <a:latin typeface="Arial" charset="0"/>
              </a:rPr>
              <a:t>N</a:t>
            </a:r>
            <a:r>
              <a:rPr lang="ru-RU" sz="2400" b="1" dirty="0" smtClean="0">
                <a:latin typeface="Arial" charset="0"/>
              </a:rPr>
              <a:t>О</a:t>
            </a:r>
            <a:r>
              <a:rPr lang="ru-RU" sz="2400" b="1" baseline="-25000" dirty="0" smtClean="0">
                <a:latin typeface="Arial" charset="0"/>
              </a:rPr>
              <a:t>2</a:t>
            </a:r>
            <a:r>
              <a:rPr lang="ru-RU" sz="2400" b="1" dirty="0" smtClean="0">
                <a:latin typeface="Arial" charset="0"/>
              </a:rPr>
              <a:t>↑</a:t>
            </a:r>
            <a:r>
              <a:rPr lang="ru-RU" sz="2400" b="1" dirty="0" smtClean="0"/>
              <a:t> </a:t>
            </a:r>
            <a:r>
              <a:rPr lang="en-US" sz="2400" b="1" dirty="0" smtClean="0"/>
              <a:t>                               </a:t>
            </a:r>
          </a:p>
          <a:p>
            <a:pPr marL="495300" indent="-495300">
              <a:lnSpc>
                <a:spcPct val="150000"/>
              </a:lnSpc>
              <a:buNone/>
            </a:pPr>
            <a:r>
              <a:rPr lang="en-US" sz="2400" b="1" dirty="0" smtClean="0"/>
              <a:t>     </a:t>
            </a:r>
            <a:r>
              <a:rPr lang="ru-RU" sz="2400" b="1" dirty="0" err="1" smtClean="0">
                <a:latin typeface="Arial" charset="0"/>
              </a:rPr>
              <a:t>Fе</a:t>
            </a:r>
            <a:r>
              <a:rPr lang="ru-RU" sz="2400" b="1" dirty="0" smtClean="0">
                <a:latin typeface="Arial" charset="0"/>
              </a:rPr>
              <a:t> +</a:t>
            </a:r>
            <a:r>
              <a:rPr lang="ru-RU" sz="2400" b="1" dirty="0" smtClean="0">
                <a:latin typeface="Arial" charset="0"/>
              </a:rPr>
              <a:t>Н</a:t>
            </a:r>
            <a:r>
              <a:rPr lang="ru-RU" sz="2400" b="1" normalizeH="1" baseline="-25000" dirty="0" smtClean="0">
                <a:latin typeface="Arial" charset="0"/>
              </a:rPr>
              <a:t>2</a:t>
            </a:r>
            <a:r>
              <a:rPr lang="ru-RU" sz="2400" b="1" dirty="0" smtClean="0">
                <a:latin typeface="Arial" charset="0"/>
              </a:rPr>
              <a:t>SО</a:t>
            </a:r>
            <a:r>
              <a:rPr lang="ru-RU" sz="2400" b="1" normalizeH="1" baseline="-25000" dirty="0" smtClean="0">
                <a:latin typeface="Arial" charset="0"/>
              </a:rPr>
              <a:t>4</a:t>
            </a:r>
            <a:r>
              <a:rPr lang="ru-RU" sz="2400" b="1" dirty="0" smtClean="0">
                <a:latin typeface="Arial" charset="0"/>
              </a:rPr>
              <a:t>= FеSО</a:t>
            </a:r>
            <a:r>
              <a:rPr lang="ru-RU" sz="2400" b="1" normalizeH="1" baseline="-25000" dirty="0" smtClean="0">
                <a:latin typeface="Arial" charset="0"/>
              </a:rPr>
              <a:t>4</a:t>
            </a:r>
            <a:r>
              <a:rPr lang="ru-RU" sz="2400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+</a:t>
            </a:r>
            <a:r>
              <a:rPr lang="ru-RU" sz="2400" b="1" dirty="0" smtClean="0">
                <a:latin typeface="Arial" charset="0"/>
              </a:rPr>
              <a:t>Н</a:t>
            </a:r>
            <a:r>
              <a:rPr lang="ru-RU" sz="2400" b="1" normalizeH="1" baseline="-25000" dirty="0" smtClean="0">
                <a:latin typeface="Arial" charset="0"/>
              </a:rPr>
              <a:t>2</a:t>
            </a:r>
            <a:r>
              <a:rPr lang="ru-RU" sz="2400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↑</a:t>
            </a:r>
            <a:endParaRPr lang="en-US" sz="2400" b="1" dirty="0" smtClean="0"/>
          </a:p>
          <a:p>
            <a:pPr marL="495300" indent="-495300">
              <a:lnSpc>
                <a:spcPct val="150000"/>
              </a:lnSpc>
              <a:buNone/>
            </a:pPr>
            <a:r>
              <a:rPr lang="ru-RU" sz="2400" b="1" dirty="0" smtClean="0">
                <a:latin typeface="Arial" charset="0"/>
              </a:rPr>
              <a:t> </a:t>
            </a:r>
            <a:r>
              <a:rPr lang="en-US" sz="2400" b="1" dirty="0" smtClean="0">
                <a:latin typeface="Arial" charset="0"/>
              </a:rPr>
              <a:t>   </a:t>
            </a:r>
            <a:r>
              <a:rPr lang="ru-RU" sz="2400" b="1" dirty="0" err="1" smtClean="0">
                <a:latin typeface="Arial" charset="0"/>
              </a:rPr>
              <a:t>Fе</a:t>
            </a:r>
            <a:r>
              <a:rPr lang="ru-RU" sz="2400" b="1" dirty="0" smtClean="0">
                <a:latin typeface="Arial" charset="0"/>
              </a:rPr>
              <a:t> +Н</a:t>
            </a:r>
            <a:r>
              <a:rPr lang="en-US" sz="2400" b="1" dirty="0" smtClean="0">
                <a:latin typeface="Arial" charset="0"/>
              </a:rPr>
              <a:t>N</a:t>
            </a:r>
            <a:r>
              <a:rPr lang="ru-RU" sz="2400" b="1" dirty="0" smtClean="0">
                <a:latin typeface="Arial" charset="0"/>
              </a:rPr>
              <a:t>О</a:t>
            </a:r>
            <a:r>
              <a:rPr lang="ru-RU" sz="2400" b="1" normalizeH="1" baseline="-25000" dirty="0" smtClean="0">
                <a:latin typeface="Arial" charset="0"/>
              </a:rPr>
              <a:t>3</a:t>
            </a:r>
            <a:r>
              <a:rPr lang="ru-RU" sz="2400" b="1" dirty="0" smtClean="0">
                <a:latin typeface="Arial" charset="0"/>
              </a:rPr>
              <a:t>= </a:t>
            </a:r>
            <a:r>
              <a:rPr lang="ru-RU" sz="2400" b="1" dirty="0" err="1" smtClean="0">
                <a:latin typeface="Arial" charset="0"/>
              </a:rPr>
              <a:t>Fе</a:t>
            </a:r>
            <a:r>
              <a:rPr lang="ru-RU" sz="2400" b="1" dirty="0" smtClean="0">
                <a:latin typeface="Arial" charset="0"/>
              </a:rPr>
              <a:t>(</a:t>
            </a:r>
            <a:r>
              <a:rPr lang="en-US" sz="2400" b="1" dirty="0" smtClean="0">
                <a:latin typeface="Arial" charset="0"/>
              </a:rPr>
              <a:t>N</a:t>
            </a:r>
            <a:r>
              <a:rPr lang="ru-RU" sz="2400" b="1" dirty="0" smtClean="0">
                <a:latin typeface="Arial" charset="0"/>
              </a:rPr>
              <a:t>О</a:t>
            </a:r>
            <a:r>
              <a:rPr lang="ru-RU" sz="2400" b="1" normalizeH="1" baseline="-25000" dirty="0" smtClean="0">
                <a:latin typeface="Arial" charset="0"/>
              </a:rPr>
              <a:t>3</a:t>
            </a:r>
            <a:r>
              <a:rPr lang="ru-RU" sz="2400" b="1" dirty="0" smtClean="0">
                <a:latin typeface="Arial" charset="0"/>
              </a:rPr>
              <a:t>)</a:t>
            </a:r>
            <a:r>
              <a:rPr lang="ru-RU" sz="2400" b="1" normalizeH="1" baseline="-25000" dirty="0" smtClean="0">
                <a:latin typeface="Arial" charset="0"/>
              </a:rPr>
              <a:t> 2</a:t>
            </a:r>
            <a:r>
              <a:rPr lang="ru-RU" sz="2400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+</a:t>
            </a:r>
            <a:r>
              <a:rPr lang="ru-RU" sz="2400" b="1" dirty="0" smtClean="0">
                <a:latin typeface="Arial" charset="0"/>
              </a:rPr>
              <a:t>Н</a:t>
            </a:r>
            <a:r>
              <a:rPr lang="ru-RU" sz="2400" b="1" normalizeH="1" baseline="-25000" dirty="0" smtClean="0">
                <a:latin typeface="Arial" charset="0"/>
              </a:rPr>
              <a:t>2</a:t>
            </a:r>
            <a:r>
              <a:rPr lang="ru-RU" sz="2400" b="1" dirty="0" smtClean="0">
                <a:latin typeface="Arial" charset="0"/>
              </a:rPr>
              <a:t>О </a:t>
            </a:r>
            <a:r>
              <a:rPr lang="ru-RU" sz="2400" b="1" dirty="0" smtClean="0">
                <a:latin typeface="Arial" charset="0"/>
              </a:rPr>
              <a:t>+</a:t>
            </a:r>
            <a:r>
              <a:rPr lang="en-US" sz="2400" b="1" dirty="0" smtClean="0">
                <a:latin typeface="Arial" charset="0"/>
              </a:rPr>
              <a:t>N</a:t>
            </a:r>
            <a:r>
              <a:rPr lang="ru-RU" sz="2400" b="1" dirty="0" smtClean="0">
                <a:latin typeface="Arial" charset="0"/>
              </a:rPr>
              <a:t>О↑</a:t>
            </a:r>
            <a:r>
              <a:rPr lang="ru-RU" sz="2400" b="1" dirty="0" smtClean="0"/>
              <a:t> </a:t>
            </a:r>
          </a:p>
          <a:p>
            <a:pPr marL="495300" indent="-495300">
              <a:buNone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3" name="Organization Chart 5"/>
          <p:cNvGraphicFramePr>
            <a:graphicFrameLocks/>
          </p:cNvGraphicFramePr>
          <p:nvPr/>
        </p:nvGraphicFramePr>
        <p:xfrm>
          <a:off x="0" y="260350"/>
          <a:ext cx="8893175" cy="6048375"/>
        </p:xfrm>
        <a:graphic>
          <a:graphicData uri="http://schemas.openxmlformats.org/drawingml/2006/compatibility">
            <com:legacyDrawing xmlns:com="http://schemas.openxmlformats.org/drawingml/2006/compatibility" spid="_x0000_s17413"/>
          </a:graphicData>
        </a:graphic>
      </p:graphicFrame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2843213" y="260350"/>
            <a:ext cx="360045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3600" b="1"/>
              <a:t>Свойства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3600" b="1"/>
              <a:t>оксидов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000" b="1"/>
              <a:t>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3600" b="1"/>
              <a:t> гидроксидов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4787900" y="4221163"/>
            <a:ext cx="4105275" cy="14747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3600"/>
              <a:t>Fe</a:t>
            </a:r>
            <a:r>
              <a:rPr lang="ru-RU" sz="2400"/>
              <a:t>2</a:t>
            </a:r>
            <a:r>
              <a:rPr lang="en-US" sz="3600"/>
              <a:t>O</a:t>
            </a:r>
            <a:r>
              <a:rPr lang="ru-RU" sz="2400"/>
              <a:t>3</a:t>
            </a:r>
            <a:r>
              <a:rPr lang="ru-RU" sz="3600"/>
              <a:t> и </a:t>
            </a:r>
            <a:r>
              <a:rPr lang="en-US" sz="3600"/>
              <a:t>Fe</a:t>
            </a:r>
            <a:r>
              <a:rPr lang="ru-RU" sz="3600"/>
              <a:t>(</a:t>
            </a:r>
            <a:r>
              <a:rPr lang="en-US" sz="3600"/>
              <a:t>OH</a:t>
            </a:r>
            <a:r>
              <a:rPr lang="ru-RU" sz="3600"/>
              <a:t>)</a:t>
            </a:r>
            <a:r>
              <a:rPr lang="ru-RU" sz="2400"/>
              <a:t>3</a:t>
            </a:r>
            <a:r>
              <a:rPr lang="ru-RU" sz="3600"/>
              <a:t>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3600"/>
              <a:t>     амфотерные</a:t>
            </a:r>
            <a:r>
              <a:rPr lang="ru-RU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577850"/>
          </a:xfrm>
        </p:spPr>
        <p:txBody>
          <a:bodyPr/>
          <a:lstStyle/>
          <a:p>
            <a:pPr algn="ctr" eaLnBrk="1" hangingPunct="1"/>
            <a:r>
              <a:rPr lang="ru-RU" sz="3200" smtClean="0">
                <a:solidFill>
                  <a:schemeClr val="tx1"/>
                </a:solidFill>
                <a:latin typeface="Arial" charset="0"/>
              </a:rPr>
              <a:t>Качественные реакции на ионы железа (</a:t>
            </a:r>
            <a:r>
              <a:rPr lang="en-US" sz="3200" smtClean="0">
                <a:solidFill>
                  <a:schemeClr val="tx1"/>
                </a:solidFill>
                <a:latin typeface="Arial" charset="0"/>
              </a:rPr>
              <a:t>II</a:t>
            </a:r>
            <a:r>
              <a:rPr lang="ru-RU" sz="3200" smtClean="0">
                <a:solidFill>
                  <a:schemeClr val="tx1"/>
                </a:solidFill>
                <a:latin typeface="Arial" charset="0"/>
              </a:rPr>
              <a:t>)</a:t>
            </a:r>
          </a:p>
        </p:txBody>
      </p:sp>
      <p:graphicFrame>
        <p:nvGraphicFramePr>
          <p:cNvPr id="21525" name="Group 21"/>
          <p:cNvGraphicFramePr>
            <a:graphicFrameLocks noGrp="1"/>
          </p:cNvGraphicFramePr>
          <p:nvPr>
            <p:ph idx="1"/>
          </p:nvPr>
        </p:nvGraphicFramePr>
        <p:xfrm>
          <a:off x="250825" y="981075"/>
          <a:ext cx="8713788" cy="5601018"/>
        </p:xfrm>
        <a:graphic>
          <a:graphicData uri="http://schemas.openxmlformats.org/drawingml/2006/table">
            <a:tbl>
              <a:tblPr/>
              <a:tblGrid>
                <a:gridCol w="4392613"/>
                <a:gridCol w="2016125"/>
                <a:gridCol w="2305050"/>
              </a:tblGrid>
              <a:tr h="2716213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1)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 SO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+ 2KOH =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 Fe(OH)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Образуется осадок белого цвета,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который со временем буреет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2)3FeSO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[Fe(CN)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 =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Fe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[Fe(CN)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]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↓ + 3K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Образуется осадок бирюзового цвета «берлинская   лазурь»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Рисунок 5" descr="IMG_1056.JPG"/>
          <p:cNvPicPr/>
          <p:nvPr/>
        </p:nvPicPr>
        <p:blipFill>
          <a:blip r:embed="rId3" cstate="print">
            <a:lum bright="-10000"/>
          </a:blip>
          <a:srcRect l="2396" r="48985"/>
          <a:stretch>
            <a:fillRect/>
          </a:stretch>
        </p:blipFill>
        <p:spPr>
          <a:xfrm>
            <a:off x="6659563" y="1268413"/>
            <a:ext cx="2305050" cy="187325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  <p:pic>
        <p:nvPicPr>
          <p:cNvPr id="21521" name="Рисунок 6" descr="IMG_1054.JPG"/>
          <p:cNvPicPr>
            <a:picLocks noChangeAspect="1" noChangeArrowheads="1"/>
          </p:cNvPicPr>
          <p:nvPr/>
        </p:nvPicPr>
        <p:blipFill>
          <a:blip r:embed="rId4" cstate="print">
            <a:lum bright="-10000" contrast="20000"/>
          </a:blip>
          <a:srcRect l="45622"/>
          <a:stretch>
            <a:fillRect/>
          </a:stretch>
        </p:blipFill>
        <p:spPr bwMode="auto">
          <a:xfrm>
            <a:off x="6659563" y="4149725"/>
            <a:ext cx="23050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z="4000" smtClean="0">
                <a:latin typeface="Arial" charset="0"/>
              </a:rPr>
              <a:t>4Fe(OH)</a:t>
            </a:r>
            <a:r>
              <a:rPr lang="en-US" sz="2800" smtClean="0">
                <a:latin typeface="Arial" charset="0"/>
              </a:rPr>
              <a:t>2</a:t>
            </a:r>
            <a:r>
              <a:rPr lang="en-US" sz="4000" smtClean="0">
                <a:latin typeface="Arial" charset="0"/>
              </a:rPr>
              <a:t> + 0</a:t>
            </a:r>
            <a:r>
              <a:rPr lang="en-US" sz="2800" smtClean="0">
                <a:latin typeface="Arial" charset="0"/>
              </a:rPr>
              <a:t>2</a:t>
            </a:r>
            <a:r>
              <a:rPr lang="en-US" sz="4000" smtClean="0">
                <a:latin typeface="Arial" charset="0"/>
              </a:rPr>
              <a:t> + 2H</a:t>
            </a:r>
            <a:r>
              <a:rPr lang="en-US" sz="2800" smtClean="0">
                <a:latin typeface="Arial" charset="0"/>
              </a:rPr>
              <a:t>2</a:t>
            </a:r>
            <a:r>
              <a:rPr lang="en-US" sz="4000" smtClean="0">
                <a:latin typeface="Arial" charset="0"/>
              </a:rPr>
              <a:t>0 =4Fe(0H)</a:t>
            </a:r>
            <a:r>
              <a:rPr lang="en-US" sz="2800" smtClean="0">
                <a:latin typeface="Arial" charset="0"/>
              </a:rPr>
              <a:t>3</a:t>
            </a:r>
            <a:r>
              <a:rPr lang="en-US" sz="4000" smtClean="0">
                <a:latin typeface="Arial" charset="0"/>
              </a:rPr>
              <a:t> ↓</a:t>
            </a:r>
            <a:r>
              <a:rPr lang="ru-RU" sz="4000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577850"/>
          </a:xfrm>
        </p:spPr>
        <p:txBody>
          <a:bodyPr/>
          <a:lstStyle/>
          <a:p>
            <a:pPr algn="ctr" eaLnBrk="1" hangingPunct="1"/>
            <a:r>
              <a:rPr lang="ru-RU" sz="3200" smtClean="0">
                <a:solidFill>
                  <a:schemeClr val="tx1"/>
                </a:solidFill>
              </a:rPr>
              <a:t>Качественные реакции на ионы железа (</a:t>
            </a:r>
            <a:r>
              <a:rPr lang="en-US" sz="3200" smtClean="0">
                <a:solidFill>
                  <a:schemeClr val="tx1"/>
                </a:solidFill>
              </a:rPr>
              <a:t>III</a:t>
            </a:r>
            <a:r>
              <a:rPr lang="ru-RU" sz="3200" smtClean="0">
                <a:solidFill>
                  <a:schemeClr val="tx1"/>
                </a:solidFill>
              </a:rPr>
              <a:t>)</a:t>
            </a:r>
          </a:p>
        </p:txBody>
      </p:sp>
      <p:graphicFrame>
        <p:nvGraphicFramePr>
          <p:cNvPr id="24596" name="Group 20"/>
          <p:cNvGraphicFramePr>
            <a:graphicFrameLocks noGrp="1"/>
          </p:cNvGraphicFramePr>
          <p:nvPr>
            <p:ph idx="4294967295"/>
          </p:nvPr>
        </p:nvGraphicFramePr>
        <p:xfrm>
          <a:off x="250825" y="981075"/>
          <a:ext cx="8713788" cy="5543551"/>
        </p:xfrm>
        <a:graphic>
          <a:graphicData uri="http://schemas.openxmlformats.org/drawingml/2006/table">
            <a:tbl>
              <a:tblPr/>
              <a:tblGrid>
                <a:gridCol w="4752975"/>
                <a:gridCol w="1655763"/>
                <a:gridCol w="2305050"/>
              </a:tblGrid>
              <a:tr h="2716213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FeCl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+ 3NaOH = 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=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Fe(OH)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↓ + 3NaCl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Образуется осадок бурого цвета.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7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66C7D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2)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FeCl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+ 3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KSCN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66C7D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роданид калия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66C7D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= 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SCN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ЗКС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66C7D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роданид железа(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III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Образуется осадок 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кроваво-красного цвета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Рисунок 5" descr="IMG_1056.JPG"/>
          <p:cNvPicPr/>
          <p:nvPr/>
        </p:nvPicPr>
        <p:blipFill>
          <a:blip r:embed="rId3" cstate="print">
            <a:lum bright="-10000"/>
          </a:blip>
          <a:srcRect l="2396" r="48985"/>
          <a:stretch>
            <a:fillRect/>
          </a:stretch>
        </p:blipFill>
        <p:spPr>
          <a:xfrm>
            <a:off x="6659563" y="1268413"/>
            <a:ext cx="2305050" cy="187325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753</TotalTime>
  <Words>442</Words>
  <Application>Microsoft Office PowerPoint</Application>
  <PresentationFormat>Экран (4:3)</PresentationFormat>
  <Paragraphs>98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Constantia</vt:lpstr>
      <vt:lpstr>Wingdings 2</vt:lpstr>
      <vt:lpstr>Times New Roman</vt:lpstr>
      <vt:lpstr>Book Antiqua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Качественные реакции на ионы железа (II)</vt:lpstr>
      <vt:lpstr>Слайд 8</vt:lpstr>
      <vt:lpstr>Качественные реакции на ионы железа (III)</vt:lpstr>
      <vt:lpstr>№1. Осуществите превращения:</vt:lpstr>
      <vt:lpstr>№2. Как, исходя из сульфата железа (II),            получить:</vt:lpstr>
      <vt:lpstr>Задача</vt:lpstr>
      <vt:lpstr>№4. Осуществите превращения: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СОШ №7  с углубленным изучением отдельных предметов «ОЦ» г. о. Новокуйбышевск  Самарской области</dc:title>
  <dc:creator>Ангелина</dc:creator>
  <cp:lastModifiedBy>Наталья Петровна</cp:lastModifiedBy>
  <cp:revision>82</cp:revision>
  <dcterms:created xsi:type="dcterms:W3CDTF">2012-01-23T15:32:35Z</dcterms:created>
  <dcterms:modified xsi:type="dcterms:W3CDTF">2015-11-30T17:49:12Z</dcterms:modified>
</cp:coreProperties>
</file>